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4" r:id="rId22"/>
    <p:sldId id="282" r:id="rId23"/>
    <p:sldId id="281" r:id="rId2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78923" autoAdjust="0"/>
  </p:normalViewPr>
  <p:slideViewPr>
    <p:cSldViewPr snapToGrid="0">
      <p:cViewPr varScale="1">
        <p:scale>
          <a:sx n="112" d="100"/>
          <a:sy n="112" d="100"/>
        </p:scale>
        <p:origin x="21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t>
        <a:bodyPr/>
        <a:lstStyle/>
        <a:p>
          <a:endParaRPr lang="it-IT"/>
        </a:p>
      </dgm:t>
    </dgm:pt>
    <dgm:pt modelId="{35E237F2-4D1B-4618-B529-3EFFCDF5F45E}" type="pres">
      <dgm:prSet presAssocID="{D3CABC3D-D940-43C7-930E-96A9489A4E23}" presName="sibTrans" presStyleLbl="sibTrans2D1" presStyleIdx="0" presStyleCnt="2" custScaleX="165299"/>
      <dgm:spPr/>
      <dgm:t>
        <a:bodyPr/>
        <a:lstStyle/>
        <a:p>
          <a:endParaRPr lang="it-IT"/>
        </a:p>
      </dgm:t>
    </dgm:pt>
    <dgm:pt modelId="{6942E119-A28C-4997-8011-6D8A800C3095}" type="pres">
      <dgm:prSet presAssocID="{D3CABC3D-D940-43C7-930E-96A9489A4E23}" presName="connectorText" presStyleLbl="sibTrans2D1" presStyleIdx="0" presStyleCnt="2"/>
      <dgm:spPr/>
      <dgm:t>
        <a:bodyPr/>
        <a:lstStyle/>
        <a:p>
          <a:endParaRPr lang="it-IT"/>
        </a:p>
      </dgm:t>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t>
        <a:bodyPr/>
        <a:lstStyle/>
        <a:p>
          <a:endParaRPr lang="it-IT"/>
        </a:p>
      </dgm:t>
    </dgm:pt>
    <dgm:pt modelId="{2856E9C5-F607-49C9-AD2F-1BCC10EA4300}" type="pres">
      <dgm:prSet presAssocID="{35FB5551-6637-43DF-9299-9D8EDFB3D5F0}" presName="sibTrans" presStyleLbl="sibTrans2D1" presStyleIdx="1" presStyleCnt="2" custScaleX="164249" custScaleY="96624"/>
      <dgm:spPr/>
      <dgm:t>
        <a:bodyPr/>
        <a:lstStyle/>
        <a:p>
          <a:endParaRPr lang="it-IT"/>
        </a:p>
      </dgm:t>
    </dgm:pt>
    <dgm:pt modelId="{5344B11F-2AD5-407E-B9C0-F52830904517}" type="pres">
      <dgm:prSet presAssocID="{35FB5551-6637-43DF-9299-9D8EDFB3D5F0}" presName="connectorText" presStyleLbl="sibTrans2D1" presStyleIdx="1" presStyleCnt="2"/>
      <dgm:spPr/>
      <dgm:t>
        <a:bodyPr/>
        <a:lstStyle/>
        <a:p>
          <a:endParaRPr lang="it-IT"/>
        </a:p>
      </dgm:t>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t>
        <a:bodyPr/>
        <a:lstStyle/>
        <a:p>
          <a:endParaRPr lang="it-IT"/>
        </a:p>
      </dgm:t>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Buongiorno</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Andrea Del Fante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smtClean="0">
                <a:solidFill>
                  <a:schemeClr val="tx1"/>
                </a:solidFill>
                <a:effectLst/>
                <a:latin typeface="+mn-lt"/>
                <a:ea typeface="+mn-ea"/>
                <a:cs typeface="+mn-cs"/>
              </a:rPr>
              <a:t>[Spiega</a:t>
            </a:r>
            <a:r>
              <a:rPr lang="it-IT" sz="1200" kern="1200" baseline="0" dirty="0" smtClean="0">
                <a:solidFill>
                  <a:schemeClr val="tx1"/>
                </a:solidFill>
                <a:effectLst/>
                <a:latin typeface="+mn-lt"/>
                <a:ea typeface="+mn-ea"/>
                <a:cs typeface="+mn-cs"/>
              </a:rPr>
              <a:t> test di </a:t>
            </a:r>
            <a:r>
              <a:rPr lang="it-IT" sz="1200" kern="1200" baseline="0" dirty="0" err="1" smtClean="0">
                <a:solidFill>
                  <a:schemeClr val="tx1"/>
                </a:solidFill>
                <a:effectLst/>
                <a:latin typeface="+mn-lt"/>
                <a:ea typeface="+mn-ea"/>
                <a:cs typeface="+mn-cs"/>
              </a:rPr>
              <a:t>Wilcoxon</a:t>
            </a:r>
            <a:r>
              <a:rPr lang="it-IT" sz="1200" kern="1200" baseline="0" dirty="0" smtClean="0">
                <a:solidFill>
                  <a:schemeClr val="tx1"/>
                </a:solidFill>
                <a:effectLst/>
                <a:latin typeface="+mn-lt"/>
                <a:ea typeface="+mn-ea"/>
                <a:cs typeface="+mn-cs"/>
              </a:rPr>
              <a:t> con il </a:t>
            </a:r>
            <a:r>
              <a:rPr lang="it-IT" sz="1200" kern="1200" baseline="0" dirty="0" err="1" smtClean="0">
                <a:solidFill>
                  <a:schemeClr val="tx1"/>
                </a:solidFill>
                <a:effectLst/>
                <a:latin typeface="+mn-lt"/>
                <a:ea typeface="+mn-ea"/>
                <a:cs typeface="+mn-cs"/>
              </a:rPr>
              <a:t>p</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value</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In </a:t>
            </a:r>
            <a:r>
              <a:rPr lang="it-IT" sz="1200" kern="1200" dirty="0">
                <a:solidFill>
                  <a:schemeClr val="tx1"/>
                </a:solidFill>
                <a:effectLst/>
                <a:latin typeface="+mn-lt"/>
                <a:ea typeface="+mn-ea"/>
                <a:cs typeface="+mn-cs"/>
              </a:rPr>
              <a:t>generale, si può notare come </a:t>
            </a:r>
            <a:r>
              <a:rPr lang="it-IT" sz="1200" kern="1200" dirty="0" smtClean="0">
                <a:solidFill>
                  <a:schemeClr val="tx1"/>
                </a:solidFill>
                <a:effectLst/>
                <a:latin typeface="+mn-lt"/>
                <a:ea typeface="+mn-ea"/>
                <a:cs typeface="+mn-cs"/>
              </a:rPr>
              <a:t>l’algoritmo </a:t>
            </a:r>
            <a:r>
              <a:rPr lang="it-IT" sz="1200" kern="1200" dirty="0">
                <a:solidFill>
                  <a:schemeClr val="tx1"/>
                </a:solidFill>
                <a:effectLst/>
                <a:latin typeface="+mn-lt"/>
                <a:ea typeface="+mn-ea"/>
                <a:cs typeface="+mn-cs"/>
              </a:rPr>
              <a:t>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smtClean="0">
                <a:solidFill>
                  <a:schemeClr val="tx1"/>
                </a:solidFill>
                <a:effectLst/>
                <a:latin typeface="+mn-lt"/>
                <a:ea typeface="+mn-ea"/>
                <a:cs typeface="+mn-cs"/>
              </a:rPr>
              <a:t>I </a:t>
            </a:r>
            <a:r>
              <a:rPr lang="it-IT" sz="1200" b="1" kern="1200" dirty="0" err="1" smtClean="0">
                <a:solidFill>
                  <a:schemeClr val="tx1"/>
                </a:solidFill>
                <a:effectLst/>
                <a:latin typeface="+mn-lt"/>
                <a:ea typeface="+mn-ea"/>
                <a:cs typeface="+mn-cs"/>
              </a:rPr>
              <a:t>dataset</a:t>
            </a:r>
            <a:r>
              <a:rPr lang="it-IT" sz="1200" b="1" kern="1200" dirty="0" smtClean="0">
                <a:solidFill>
                  <a:schemeClr val="tx1"/>
                </a:solidFill>
                <a:effectLst/>
                <a:latin typeface="+mn-lt"/>
                <a:ea typeface="+mn-ea"/>
                <a:cs typeface="+mn-cs"/>
              </a:rPr>
              <a:t> utilizzati sono</a:t>
            </a:r>
            <a:r>
              <a:rPr lang="it-IT" sz="1200" b="1" kern="1200" baseline="0" dirty="0" smtClean="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L’uso </a:t>
            </a:r>
            <a:r>
              <a:rPr lang="it-IT" sz="1200" kern="1200" dirty="0">
                <a:solidFill>
                  <a:schemeClr val="tx1"/>
                </a:solidFill>
                <a:effectLst/>
                <a:latin typeface="+mn-lt"/>
                <a:ea typeface="+mn-ea"/>
                <a:cs typeface="+mn-cs"/>
              </a:rPr>
              <a:t>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smtClean="0">
                <a:solidFill>
                  <a:schemeClr val="tx1"/>
                </a:solidFill>
                <a:effectLst/>
                <a:latin typeface="+mn-lt"/>
                <a:ea typeface="+mn-ea"/>
                <a:cs typeface="+mn-cs"/>
              </a:rPr>
              <a:t>.</a:t>
            </a:r>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smtClean="0">
                <a:solidFill>
                  <a:schemeClr val="tx1"/>
                </a:solidFill>
                <a:effectLst/>
                <a:latin typeface="+mn-lt"/>
                <a:ea typeface="+mn-ea"/>
                <a:cs typeface="+mn-cs"/>
              </a:rPr>
              <a:t>[spiega test di </a:t>
            </a:r>
            <a:r>
              <a:rPr lang="it-IT" sz="1200" kern="1200" dirty="0" err="1" smtClean="0">
                <a:solidFill>
                  <a:schemeClr val="tx1"/>
                </a:solidFill>
                <a:effectLst/>
                <a:latin typeface="+mn-lt"/>
                <a:ea typeface="+mn-ea"/>
                <a:cs typeface="+mn-cs"/>
              </a:rPr>
              <a:t>Nemenyi</a:t>
            </a:r>
            <a:r>
              <a:rPr lang="it-IT" sz="1200" kern="1200" dirty="0" smtClean="0">
                <a:solidFill>
                  <a:schemeClr val="tx1"/>
                </a:solidFill>
                <a:effectLst/>
                <a:latin typeface="+mn-lt"/>
                <a:ea typeface="+mn-ea"/>
                <a:cs typeface="+mn-cs"/>
              </a:rPr>
              <a:t>] </a:t>
            </a:r>
          </a:p>
          <a:p>
            <a:r>
              <a:rPr lang="it-IT" sz="1200" kern="1200" dirty="0" smtClean="0">
                <a:solidFill>
                  <a:schemeClr val="tx1"/>
                </a:solidFill>
                <a:effectLst/>
                <a:latin typeface="+mn-lt"/>
                <a:ea typeface="+mn-ea"/>
                <a:cs typeface="+mn-cs"/>
              </a:rPr>
              <a:t>non solo, la versione tradizionale di </a:t>
            </a:r>
            <a:r>
              <a:rPr lang="it-IT" sz="1200" kern="1200" dirty="0" err="1" smtClean="0">
                <a:solidFill>
                  <a:schemeClr val="tx1"/>
                </a:solidFill>
                <a:effectLst/>
                <a:latin typeface="+mn-lt"/>
                <a:ea typeface="+mn-ea"/>
                <a:cs typeface="+mn-cs"/>
              </a:rPr>
              <a:t>skipgram</a:t>
            </a:r>
            <a:r>
              <a:rPr lang="it-IT" sz="1200" kern="1200" dirty="0" smtClean="0">
                <a:solidFill>
                  <a:schemeClr val="tx1"/>
                </a:solidFill>
                <a:effectLst/>
                <a:latin typeface="+mn-lt"/>
                <a:ea typeface="+mn-ea"/>
                <a:cs typeface="+mn-cs"/>
              </a:rPr>
              <a:t> permette di estrarre informazioni più utili per migliorare la bontà del processo di </a:t>
            </a:r>
            <a:r>
              <a:rPr lang="it-IT" sz="1200" kern="1200" dirty="0" err="1" smtClean="0">
                <a:solidFill>
                  <a:schemeClr val="tx1"/>
                </a:solidFill>
                <a:effectLst/>
                <a:latin typeface="+mn-lt"/>
                <a:ea typeface="+mn-ea"/>
                <a:cs typeface="+mn-cs"/>
              </a:rPr>
              <a:t>clustering</a:t>
            </a:r>
            <a:r>
              <a:rPr lang="it-IT" sz="1200" kern="1200" dirty="0" smtClean="0">
                <a:solidFill>
                  <a:schemeClr val="tx1"/>
                </a:solidFill>
                <a:effectLst/>
                <a:latin typeface="+mn-lt"/>
                <a:ea typeface="+mn-ea"/>
                <a:cs typeface="+mn-cs"/>
              </a:rPr>
              <a:t>: escludere il contesto destro causa un filtraggio di informazioni importanti. </a:t>
            </a:r>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0583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smtClean="0">
                <a:solidFill>
                  <a:schemeClr val="tx1"/>
                </a:solidFill>
                <a:effectLst/>
                <a:latin typeface="+mn-lt"/>
                <a:ea typeface="+mn-ea"/>
                <a:cs typeface="+mn-cs"/>
              </a:rPr>
              <a:t>Concludendo</a:t>
            </a:r>
            <a:r>
              <a:rPr lang="it-IT" sz="1200" kern="1200" dirty="0">
                <a:solidFill>
                  <a:schemeClr val="tx1"/>
                </a:solidFill>
                <a:effectLst/>
                <a:latin typeface="+mn-lt"/>
                <a:ea typeface="+mn-ea"/>
                <a:cs typeface="+mn-cs"/>
              </a:rPr>
              <a:t>,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3.jpeg"/><Relationship Id="rId1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20.png"/><Relationship Id="rId5"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170.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0.png"/><Relationship Id="rId5" Type="http://schemas.openxmlformats.org/officeDocument/2006/relationships/image" Target="../media/image230.png"/><Relationship Id="rId6" Type="http://schemas.openxmlformats.org/officeDocument/2006/relationships/image" Target="../media/image24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14.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charset="0"/>
                            </a:rPr>
                          </m:ctrlPr>
                        </m:naryPr>
                        <m:sub>
                          <m:d>
                            <m:dPr>
                              <m:ctrlPr>
                                <a:rPr lang="it-IT" sz="2400" i="1" spc="-1">
                                  <a:uFill>
                                    <a:solidFill>
                                      <a:srgbClr val="FFFFFF"/>
                                    </a:solidFill>
                                  </a:uFill>
                                  <a:latin typeface="Cambria Math"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charset="0"/>
                            </a:rPr>
                          </m:ctrlPr>
                        </m:naryPr>
                        <m:sub>
                          <m:d>
                            <m:dPr>
                              <m:ctrlPr>
                                <a:rPr lang="it-IT" sz="2400" i="1" spc="-1">
                                  <a:uFill>
                                    <a:solidFill>
                                      <a:srgbClr val="FFFFFF"/>
                                    </a:solidFill>
                                  </a:uFill>
                                  <a:latin typeface="Cambria Math"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charset="0"/>
                            </a:rPr>
                          </m:ctrlPr>
                        </m:fPr>
                        <m:num>
                          <m:sSub>
                            <m:sSubPr>
                              <m:ctrlPr>
                                <a:rPr lang="it-IT" sz="2400" b="0" i="1" smtClean="0">
                                  <a:latin typeface="Cambria Math"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paragrafo</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paragrafo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paragrafi</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paragrafi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mc:Choice xmlns:a14="http://schemas.microsoft.com/office/drawing/2010/main"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smtClean="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b="0" i="1" spc="-1" smtClean="0">
                        <a:uFill>
                          <a:solidFill>
                            <a:srgbClr val="FFFFFF"/>
                          </a:solidFill>
                        </a:uFill>
                        <a:latin typeface="Cambria Math"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b="0" i="1" spc="-1" smtClean="0">
                        <a:uFill>
                          <a:solidFill>
                            <a:srgbClr val="FFFFFF"/>
                          </a:solidFill>
                        </a:uFill>
                        <a:latin typeface="Cambria Math" charset="0"/>
                        <a:ea typeface="Cambria Math" panose="02040503050406030204" pitchFamily="18"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rotWithShape="0">
                <a:blip r:embed="rId3"/>
                <a:stretch>
                  <a:fillRect l="-571" t="-3647"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xmlns=""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xmlns=""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xmlns=""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xmlns=""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xmlns=""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xmlns=""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xmlns=""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xmlns="" val="561503916"/>
                  </a:ext>
                </a:extLst>
              </a:tr>
              <a:tr h="640080">
                <a:tc>
                  <a:txBody>
                    <a:bodyPr/>
                    <a:lstStyle/>
                    <a:p>
                      <a:r>
                        <a:rPr lang="it-IT" dirty="0"/>
                        <a:t>LINE (primo e secondo ordine)</a:t>
                      </a:r>
                    </a:p>
                  </a:txBody>
                  <a:tcPr/>
                </a:tc>
                <a:extLst>
                  <a:ext uri="{0D108BD9-81ED-4DB2-BD59-A6C34878D82A}">
                    <a16:rowId xmlns:a16="http://schemas.microsoft.com/office/drawing/2014/main" xmlns=""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xmlns=""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xmlns="" val="199457499"/>
                  </a:ext>
                </a:extLst>
              </a:tr>
              <a:tr h="894730">
                <a:tc>
                  <a:txBody>
                    <a:bodyPr/>
                    <a:lstStyle/>
                    <a:p>
                      <a:r>
                        <a:rPr lang="it-IT" dirty="0" err="1"/>
                        <a:t>Tf-Idf</a:t>
                      </a:r>
                      <a:endParaRPr lang="it-IT" dirty="0"/>
                    </a:p>
                  </a:txBody>
                  <a:tcPr/>
                </a:tc>
                <a:extLst>
                  <a:ext uri="{0D108BD9-81ED-4DB2-BD59-A6C34878D82A}">
                    <a16:rowId xmlns:a16="http://schemas.microsoft.com/office/drawing/2014/main" xmlns="" val="3655978962"/>
                  </a:ext>
                </a:extLst>
              </a:tr>
              <a:tr h="894730">
                <a:tc>
                  <a:txBody>
                    <a:bodyPr/>
                    <a:lstStyle/>
                    <a:p>
                      <a:r>
                        <a:rPr lang="it-IT" dirty="0"/>
                        <a:t>Doc2Vec</a:t>
                      </a:r>
                    </a:p>
                  </a:txBody>
                  <a:tcPr/>
                </a:tc>
                <a:extLst>
                  <a:ext uri="{0D108BD9-81ED-4DB2-BD59-A6C34878D82A}">
                    <a16:rowId xmlns:a16="http://schemas.microsoft.com/office/drawing/2014/main" xmlns=""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xmlns="" val="4040972315"/>
                    </a:ext>
                  </a:extLst>
                </a:gridCol>
              </a:tblGrid>
              <a:tr h="1055530">
                <a:tc>
                  <a:txBody>
                    <a:bodyPr/>
                    <a:lstStyle/>
                    <a:p>
                      <a:r>
                        <a:rPr lang="it-IT" dirty="0"/>
                        <a:t>Clustering</a:t>
                      </a:r>
                    </a:p>
                  </a:txBody>
                  <a:tcPr/>
                </a:tc>
                <a:extLst>
                  <a:ext uri="{0D108BD9-81ED-4DB2-BD59-A6C34878D82A}">
                    <a16:rowId xmlns:a16="http://schemas.microsoft.com/office/drawing/2014/main" xmlns=""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xmlns=""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xmlns=""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xmlns="" val="1145612352"/>
                    </a:ext>
                  </a:extLst>
                </a:gridCol>
                <a:gridCol w="1667101">
                  <a:extLst>
                    <a:ext uri="{9D8B030D-6E8A-4147-A177-3AD203B41FA5}">
                      <a16:colId xmlns:a16="http://schemas.microsoft.com/office/drawing/2014/main" xmlns="" val="3257976008"/>
                    </a:ext>
                  </a:extLst>
                </a:gridCol>
                <a:gridCol w="1667101">
                  <a:extLst>
                    <a:ext uri="{9D8B030D-6E8A-4147-A177-3AD203B41FA5}">
                      <a16:colId xmlns:a16="http://schemas.microsoft.com/office/drawing/2014/main" xmlns="" val="2755876584"/>
                    </a:ext>
                  </a:extLst>
                </a:gridCol>
                <a:gridCol w="1667101">
                  <a:extLst>
                    <a:ext uri="{9D8B030D-6E8A-4147-A177-3AD203B41FA5}">
                      <a16:colId xmlns:a16="http://schemas.microsoft.com/office/drawing/2014/main" xmlns="" val="2408250781"/>
                    </a:ext>
                  </a:extLst>
                </a:gridCol>
                <a:gridCol w="1667101">
                  <a:extLst>
                    <a:ext uri="{9D8B030D-6E8A-4147-A177-3AD203B41FA5}">
                      <a16:colId xmlns:a16="http://schemas.microsoft.com/office/drawing/2014/main" xmlns=""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xmlns=""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xmlns=""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xmlns=""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xmlns=""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xmlns=""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graphicFrame>
        <p:nvGraphicFramePr>
          <p:cNvPr id="5" name="Tabella 4"/>
          <p:cNvGraphicFramePr>
            <a:graphicFrameLocks noGrp="1"/>
          </p:cNvGraphicFramePr>
          <p:nvPr>
            <p:extLst>
              <p:ext uri="{D42A27DB-BD31-4B8C-83A1-F6EECF244321}">
                <p14:modId xmlns:p14="http://schemas.microsoft.com/office/powerpoint/2010/main" val="1034015797"/>
              </p:ext>
            </p:extLst>
          </p:nvPr>
        </p:nvGraphicFramePr>
        <p:xfrm>
          <a:off x="-1" y="1178557"/>
          <a:ext cx="9141840" cy="5314401"/>
        </p:xfrm>
        <a:graphic>
          <a:graphicData uri="http://schemas.openxmlformats.org/drawingml/2006/table">
            <a:tbl>
              <a:tblPr firstRow="1" bandRow="1">
                <a:tableStyleId>{5C22544A-7EE6-4342-B048-85BDC9FD1C3A}</a:tableStyleId>
              </a:tblPr>
              <a:tblGrid>
                <a:gridCol w="2889667"/>
                <a:gridCol w="1006773"/>
                <a:gridCol w="968346"/>
                <a:gridCol w="1141265"/>
                <a:gridCol w="1141265"/>
                <a:gridCol w="1006773"/>
                <a:gridCol w="987751"/>
              </a:tblGrid>
              <a:tr h="454197">
                <a:tc>
                  <a:txBody>
                    <a:bodyPr/>
                    <a:lstStyle/>
                    <a:p>
                      <a:r>
                        <a:rPr lang="it-IT" dirty="0" smtClean="0"/>
                        <a:t>Configurazione</a:t>
                      </a:r>
                      <a:endParaRPr lang="it-IT" dirty="0"/>
                    </a:p>
                  </a:txBody>
                  <a:tcPr/>
                </a:tc>
                <a:tc>
                  <a:txBody>
                    <a:bodyPr/>
                    <a:lstStyle/>
                    <a:p>
                      <a:r>
                        <a:rPr lang="it-IT" dirty="0" smtClean="0"/>
                        <a:t>AMI</a:t>
                      </a:r>
                      <a:endParaRPr lang="it-IT" dirty="0"/>
                    </a:p>
                  </a:txBody>
                  <a:tcPr/>
                </a:tc>
                <a:tc>
                  <a:txBody>
                    <a:bodyPr/>
                    <a:lstStyle/>
                    <a:p>
                      <a:r>
                        <a:rPr lang="it-IT" dirty="0" smtClean="0"/>
                        <a:t>ARI</a:t>
                      </a:r>
                      <a:endParaRPr lang="it-IT" dirty="0"/>
                    </a:p>
                  </a:txBody>
                  <a:tcPr/>
                </a:tc>
                <a:tc>
                  <a:txBody>
                    <a:bodyPr/>
                    <a:lstStyle/>
                    <a:p>
                      <a:r>
                        <a:rPr lang="it-IT" dirty="0" err="1" smtClean="0"/>
                        <a:t>Com</a:t>
                      </a:r>
                      <a:endParaRPr lang="it-IT" dirty="0"/>
                    </a:p>
                  </a:txBody>
                  <a:tcPr/>
                </a:tc>
                <a:tc>
                  <a:txBody>
                    <a:bodyPr/>
                    <a:lstStyle/>
                    <a:p>
                      <a:r>
                        <a:rPr lang="it-IT" dirty="0" err="1" smtClean="0"/>
                        <a:t>Hom</a:t>
                      </a:r>
                      <a:endParaRPr lang="it-IT" dirty="0"/>
                    </a:p>
                  </a:txBody>
                  <a:tcPr/>
                </a:tc>
                <a:tc>
                  <a:txBody>
                    <a:bodyPr/>
                    <a:lstStyle/>
                    <a:p>
                      <a:r>
                        <a:rPr lang="it-IT" dirty="0" err="1" smtClean="0"/>
                        <a:t>Silh</a:t>
                      </a:r>
                      <a:endParaRPr lang="it-IT" dirty="0"/>
                    </a:p>
                  </a:txBody>
                  <a:tcPr/>
                </a:tc>
                <a:tc>
                  <a:txBody>
                    <a:bodyPr/>
                    <a:lstStyle/>
                    <a:p>
                      <a:r>
                        <a:rPr lang="it-IT" dirty="0" smtClean="0"/>
                        <a:t>V-M</a:t>
                      </a:r>
                      <a:endParaRPr lang="it-IT" dirty="0"/>
                    </a:p>
                  </a:txBody>
                  <a:tcPr/>
                </a:tc>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smtClean="0">
                          <a:solidFill>
                            <a:schemeClr val="dk1"/>
                          </a:solidFill>
                          <a:effectLst/>
                          <a:latin typeface="+mn-lt"/>
                          <a:ea typeface="+mn-ea"/>
                          <a:cs typeface="+mn-cs"/>
                        </a:rPr>
                        <a:t>Combinato vs Struttura </a:t>
                      </a:r>
                      <a:endParaRPr lang="it-IT"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0.0031  </a:t>
                      </a:r>
                      <a:endParaRPr lang="nb-NO" b="1"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smtClean="0">
                          <a:solidFill>
                            <a:schemeClr val="dk1"/>
                          </a:solidFill>
                          <a:effectLst/>
                          <a:latin typeface="+mn-lt"/>
                          <a:ea typeface="+mn-ea"/>
                          <a:cs typeface="+mn-cs"/>
                        </a:rPr>
                        <a:t>0.4105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smtClean="0">
                          <a:solidFill>
                            <a:schemeClr val="dk1"/>
                          </a:solidFill>
                          <a:effectLst/>
                          <a:latin typeface="+mn-lt"/>
                          <a:ea typeface="+mn-ea"/>
                          <a:cs typeface="+mn-cs"/>
                        </a:rPr>
                        <a:t>0.0117</a:t>
                      </a:r>
                      <a:r>
                        <a:rPr lang="hr-HR" sz="1800" kern="1200" dirty="0" smtClean="0">
                          <a:solidFill>
                            <a:schemeClr val="dk1"/>
                          </a:solidFill>
                          <a:effectLst/>
                          <a:latin typeface="+mn-lt"/>
                          <a:ea typeface="+mn-ea"/>
                          <a:cs typeface="+mn-cs"/>
                        </a:rPr>
                        <a:t> </a:t>
                      </a:r>
                      <a:endParaRPr lang="hr-HR"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0.0153</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smtClean="0">
                          <a:solidFill>
                            <a:schemeClr val="dk1"/>
                          </a:solidFill>
                          <a:effectLst/>
                          <a:latin typeface="+mn-lt"/>
                          <a:ea typeface="+mn-ea"/>
                          <a:cs typeface="+mn-cs"/>
                        </a:rPr>
                        <a:t>0.4759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smtClean="0">
                          <a:solidFill>
                            <a:schemeClr val="dk1"/>
                          </a:solidFill>
                          <a:effectLst/>
                          <a:latin typeface="+mn-lt"/>
                          <a:ea typeface="+mn-ea"/>
                          <a:cs typeface="+mn-cs"/>
                        </a:rPr>
                        <a:t>0.0115</a:t>
                      </a:r>
                      <a:r>
                        <a:rPr lang="hr-HR" sz="1800" kern="1200" dirty="0" smtClean="0">
                          <a:solidFill>
                            <a:schemeClr val="dk1"/>
                          </a:solidFill>
                          <a:effectLst/>
                          <a:latin typeface="+mn-lt"/>
                          <a:ea typeface="+mn-ea"/>
                          <a:cs typeface="+mn-cs"/>
                        </a:rPr>
                        <a:t> </a:t>
                      </a:r>
                      <a:endParaRPr lang="hr-HR" dirty="0" smtClean="0"/>
                    </a:p>
                    <a:p>
                      <a:pPr algn="ctr"/>
                      <a:r>
                        <a:rPr lang="it-IT" dirty="0" smtClean="0"/>
                        <a:t>-</a:t>
                      </a:r>
                      <a:endParaRPr lang="it-IT" dirty="0"/>
                    </a:p>
                  </a:txBody>
                  <a:tcPr/>
                </a:tc>
              </a:tr>
              <a:tr h="810034">
                <a:tc>
                  <a:txBody>
                    <a:bodyPr/>
                    <a:lstStyle/>
                    <a:p>
                      <a:r>
                        <a:rPr lang="it-IT" sz="1800" kern="1200" dirty="0" smtClean="0">
                          <a:solidFill>
                            <a:schemeClr val="dk1"/>
                          </a:solidFill>
                          <a:effectLst/>
                          <a:latin typeface="+mn-lt"/>
                          <a:ea typeface="+mn-ea"/>
                          <a:cs typeface="+mn-cs"/>
                        </a:rPr>
                        <a:t>Combinato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0.0004 </a:t>
                      </a:r>
                      <a:endParaRPr lang="is-IS"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it-IT" dirty="0" smtClean="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0.0050</a:t>
                      </a:r>
                      <a:r>
                        <a:rPr lang="is-IS" sz="1800" kern="1200" dirty="0" smtClean="0">
                          <a:solidFill>
                            <a:schemeClr val="dk1"/>
                          </a:solidFill>
                          <a:effectLst/>
                          <a:latin typeface="+mn-lt"/>
                          <a:ea typeface="+mn-ea"/>
                          <a:cs typeface="+mn-cs"/>
                        </a:rPr>
                        <a:t>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smtClean="0">
                          <a:solidFill>
                            <a:schemeClr val="dk1"/>
                          </a:solidFill>
                          <a:effectLst/>
                          <a:latin typeface="+mn-lt"/>
                          <a:ea typeface="+mn-ea"/>
                          <a:cs typeface="+mn-cs"/>
                        </a:rPr>
                        <a:t>Struttura vs Testo</a:t>
                      </a:r>
                      <a:endParaRPr lang="it-IT"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smtClean="0">
                          <a:solidFill>
                            <a:schemeClr val="dk1"/>
                          </a:solidFill>
                          <a:effectLst/>
                          <a:latin typeface="+mn-lt"/>
                          <a:ea typeface="+mn-ea"/>
                          <a:cs typeface="+mn-cs"/>
                        </a:rPr>
                        <a:t>0.1443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800" b="1" kern="1200" dirty="0" smtClean="0">
                          <a:solidFill>
                            <a:schemeClr val="dk1"/>
                          </a:solidFill>
                          <a:effectLst/>
                          <a:latin typeface="+mn-lt"/>
                          <a:ea typeface="+mn-ea"/>
                          <a:cs typeface="+mn-cs"/>
                        </a:rPr>
                        <a:t>0.0389</a:t>
                      </a:r>
                      <a:r>
                        <a:rPr lang="it-IT" sz="1800" kern="1200" dirty="0" smtClean="0">
                          <a:solidFill>
                            <a:schemeClr val="dk1"/>
                          </a:solidFill>
                          <a:effectLst/>
                          <a:latin typeface="+mn-lt"/>
                          <a:ea typeface="+mn-ea"/>
                          <a:cs typeface="+mn-cs"/>
                        </a:rPr>
                        <a:t> </a:t>
                      </a:r>
                      <a:endParaRPr lang="it-IT"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0.0065</a:t>
                      </a:r>
                      <a:r>
                        <a:rPr lang="is-IS" sz="1800" kern="1200" dirty="0" smtClean="0">
                          <a:solidFill>
                            <a:schemeClr val="dk1"/>
                          </a:solidFill>
                          <a:effectLst/>
                          <a:latin typeface="+mn-lt"/>
                          <a:ea typeface="+mn-ea"/>
                          <a:cs typeface="+mn-cs"/>
                        </a:rPr>
                        <a:t>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0.0019</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0.0067</a:t>
                      </a:r>
                      <a:r>
                        <a:rPr lang="is-IS" sz="1800" kern="1200" dirty="0" smtClean="0">
                          <a:solidFill>
                            <a:schemeClr val="dk1"/>
                          </a:solidFill>
                          <a:effectLst/>
                          <a:latin typeface="+mn-lt"/>
                          <a:ea typeface="+mn-ea"/>
                          <a:cs typeface="+mn-cs"/>
                        </a:rPr>
                        <a:t> </a:t>
                      </a:r>
                      <a:endParaRPr lang="is-IS" dirty="0" smtClean="0"/>
                    </a:p>
                    <a:p>
                      <a:pPr algn="ctr"/>
                      <a:r>
                        <a:rPr lang="it-IT" dirty="0" smtClean="0"/>
                        <a:t>-</a:t>
                      </a:r>
                      <a:endParaRPr lang="it-IT" dirty="0"/>
                    </a:p>
                  </a:txBody>
                  <a:tcPr/>
                </a:tc>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smtClean="0">
                          <a:solidFill>
                            <a:schemeClr val="dk1"/>
                          </a:solidFill>
                          <a:effectLst/>
                          <a:latin typeface="+mn-lt"/>
                          <a:ea typeface="+mn-ea"/>
                          <a:cs typeface="+mn-cs"/>
                        </a:rPr>
                        <a:t>LC vs NC</a:t>
                      </a:r>
                      <a:endParaRPr lang="it-IT"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0.0344</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smtClean="0">
                          <a:solidFill>
                            <a:schemeClr val="dk1"/>
                          </a:solidFill>
                          <a:effectLst/>
                          <a:latin typeface="+mn-lt"/>
                          <a:ea typeface="+mn-ea"/>
                          <a:cs typeface="+mn-cs"/>
                        </a:rPr>
                        <a:t>0.0511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0.0034</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smtClean="0">
                          <a:solidFill>
                            <a:schemeClr val="dk1"/>
                          </a:solidFill>
                          <a:effectLst/>
                          <a:latin typeface="+mn-lt"/>
                          <a:ea typeface="+mn-ea"/>
                          <a:cs typeface="+mn-cs"/>
                        </a:rPr>
                        <a:t>0.4154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smtClean="0">
                          <a:solidFill>
                            <a:schemeClr val="dk1"/>
                          </a:solidFill>
                          <a:effectLst/>
                          <a:latin typeface="+mn-lt"/>
                          <a:ea typeface="+mn-ea"/>
                          <a:cs typeface="+mn-cs"/>
                        </a:rPr>
                        <a:t>0.1467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smtClean="0">
                          <a:solidFill>
                            <a:schemeClr val="dk1"/>
                          </a:solidFill>
                          <a:effectLst/>
                          <a:latin typeface="+mn-lt"/>
                          <a:ea typeface="+mn-ea"/>
                          <a:cs typeface="+mn-cs"/>
                        </a:rPr>
                        <a:t>0.0586 </a:t>
                      </a:r>
                      <a:endParaRPr lang="pt-BR" dirty="0" smtClean="0"/>
                    </a:p>
                    <a:p>
                      <a:pPr algn="ctr"/>
                      <a:r>
                        <a:rPr lang="it-IT" dirty="0" smtClean="0"/>
                        <a:t>+</a:t>
                      </a:r>
                      <a:endParaRPr lang="it-IT" dirty="0"/>
                    </a:p>
                  </a:txBody>
                  <a:tcPr/>
                </a:tc>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err="1" smtClean="0">
                          <a:solidFill>
                            <a:schemeClr val="dk1"/>
                          </a:solidFill>
                          <a:effectLst/>
                          <a:latin typeface="+mn-lt"/>
                          <a:ea typeface="+mn-ea"/>
                          <a:cs typeface="+mn-cs"/>
                        </a:rPr>
                        <a:t>KMeans</a:t>
                      </a:r>
                      <a:r>
                        <a:rPr lang="it-IT" sz="1800" kern="1200" dirty="0" smtClean="0">
                          <a:solidFill>
                            <a:schemeClr val="dk1"/>
                          </a:solidFill>
                          <a:effectLst/>
                          <a:latin typeface="+mn-lt"/>
                          <a:ea typeface="+mn-ea"/>
                          <a:cs typeface="+mn-cs"/>
                        </a:rPr>
                        <a:t> vs </a:t>
                      </a:r>
                      <a:r>
                        <a:rPr lang="it-IT" sz="1800" kern="1200" dirty="0" err="1" smtClean="0">
                          <a:solidFill>
                            <a:schemeClr val="dk1"/>
                          </a:solidFill>
                          <a:effectLst/>
                          <a:latin typeface="+mn-lt"/>
                          <a:ea typeface="+mn-ea"/>
                          <a:cs typeface="+mn-cs"/>
                        </a:rPr>
                        <a:t>HDBScan</a:t>
                      </a:r>
                      <a:endParaRPr lang="it-IT"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smtClean="0">
                          <a:solidFill>
                            <a:schemeClr val="dk1"/>
                          </a:solidFill>
                          <a:effectLst/>
                          <a:latin typeface="+mn-lt"/>
                          <a:ea typeface="+mn-ea"/>
                          <a:cs typeface="+mn-cs"/>
                        </a:rPr>
                        <a:t>0.2322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0.0000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smtClean="0">
                          <a:solidFill>
                            <a:schemeClr val="dk1"/>
                          </a:solidFill>
                          <a:effectLst/>
                          <a:latin typeface="+mn-lt"/>
                          <a:ea typeface="+mn-ea"/>
                          <a:cs typeface="+mn-cs"/>
                        </a:rPr>
                        <a:t>TF-IDF vs Doc2Vec</a:t>
                      </a:r>
                      <a:endParaRPr lang="it-IT"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smtClean="0">
                          <a:solidFill>
                            <a:schemeClr val="dk1"/>
                          </a:solidFill>
                          <a:effectLst/>
                          <a:latin typeface="+mn-lt"/>
                          <a:ea typeface="+mn-ea"/>
                          <a:cs typeface="+mn-cs"/>
                        </a:rPr>
                        <a:t>0.2875</a:t>
                      </a:r>
                    </a:p>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smtClean="0">
                          <a:solidFill>
                            <a:schemeClr val="dk1"/>
                          </a:solidFill>
                          <a:effectLst/>
                          <a:latin typeface="+mn-lt"/>
                          <a:ea typeface="+mn-ea"/>
                          <a:cs typeface="+mn-cs"/>
                        </a:rPr>
                        <a:t>-</a:t>
                      </a:r>
                      <a:endParaRPr lang="fi-FI"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smtClean="0">
                          <a:solidFill>
                            <a:schemeClr val="dk1"/>
                          </a:solidFill>
                          <a:effectLst/>
                          <a:latin typeface="+mn-lt"/>
                          <a:ea typeface="+mn-ea"/>
                          <a:cs typeface="+mn-cs"/>
                        </a:rPr>
                        <a:t>0.2643 </a:t>
                      </a:r>
                      <a:endParaRPr lang="hr-HR"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smtClean="0">
                          <a:solidFill>
                            <a:schemeClr val="dk1"/>
                          </a:solidFill>
                          <a:effectLst/>
                          <a:latin typeface="+mn-lt"/>
                          <a:ea typeface="+mn-ea"/>
                          <a:cs typeface="+mn-cs"/>
                        </a:rPr>
                        <a:t>0.2641 </a:t>
                      </a:r>
                      <a:endParaRPr lang="hr-HR"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smtClean="0">
                          <a:solidFill>
                            <a:schemeClr val="dk1"/>
                          </a:solidFill>
                          <a:effectLst/>
                          <a:latin typeface="+mn-lt"/>
                          <a:ea typeface="+mn-ea"/>
                          <a:cs typeface="+mn-cs"/>
                        </a:rPr>
                        <a:t>0.0707 </a:t>
                      </a:r>
                      <a:endParaRPr lang="is-IS"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smtClean="0">
                          <a:solidFill>
                            <a:schemeClr val="dk1"/>
                          </a:solidFill>
                          <a:effectLst/>
                          <a:latin typeface="+mn-lt"/>
                          <a:ea typeface="+mn-ea"/>
                          <a:cs typeface="+mn-cs"/>
                        </a:rPr>
                        <a:t>0.0150</a:t>
                      </a:r>
                      <a:r>
                        <a:rPr lang="nb-NO" sz="1800" kern="1200" dirty="0" smtClean="0">
                          <a:solidFill>
                            <a:schemeClr val="dk1"/>
                          </a:solidFill>
                          <a:effectLst/>
                          <a:latin typeface="+mn-lt"/>
                          <a:ea typeface="+mn-ea"/>
                          <a:cs typeface="+mn-cs"/>
                        </a:rPr>
                        <a:t> </a:t>
                      </a:r>
                      <a:endParaRPr lang="nb-NO" dirty="0" smtClean="0"/>
                    </a:p>
                    <a:p>
                      <a:pPr algn="ctr"/>
                      <a:r>
                        <a:rPr lang="it-IT" dirty="0" smtClean="0"/>
                        <a:t>-</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smtClean="0">
                          <a:solidFill>
                            <a:schemeClr val="dk1"/>
                          </a:solidFill>
                          <a:effectLst/>
                          <a:latin typeface="+mn-lt"/>
                          <a:ea typeface="+mn-ea"/>
                          <a:cs typeface="+mn-cs"/>
                        </a:rPr>
                        <a:t>0.1811 </a:t>
                      </a:r>
                      <a:endParaRPr lang="nb-NO" dirty="0" smtClean="0"/>
                    </a:p>
                    <a:p>
                      <a:pPr algn="ctr"/>
                      <a:r>
                        <a:rPr lang="it-IT" dirty="0" smtClean="0"/>
                        <a:t>-</a:t>
                      </a:r>
                      <a:endParaRPr lang="it-IT" dirty="0"/>
                    </a:p>
                  </a:txBody>
                  <a:tcPr/>
                </a:tc>
              </a:tr>
            </a:tbl>
          </a:graphicData>
        </a:graphic>
      </p:graphicFrame>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smtClean="0">
                <a:solidFill>
                  <a:srgbClr val="17375E"/>
                </a:solidFill>
                <a:uFill>
                  <a:solidFill>
                    <a:srgbClr val="FFFFFF"/>
                  </a:solidFill>
                </a:uFill>
                <a:latin typeface="Calibri"/>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0616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12594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standard</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a </a:t>
            </a:r>
            <a:r>
              <a:rPr lang="en-US" sz="2150" spc="-1" dirty="0" err="1">
                <a:uFill>
                  <a:solidFill>
                    <a:srgbClr val="FFFFFF"/>
                  </a:solidFill>
                </a:uFill>
              </a:rPr>
              <a:t>partenza</a:t>
            </a:r>
            <a:r>
              <a:rPr lang="en-US" sz="2150" spc="-1" dirty="0">
                <a:uFill>
                  <a:solidFill>
                    <a:srgbClr val="FFFFFF"/>
                  </a:solidFill>
                </a:uFill>
              </a:rPr>
              <a:t> </a:t>
            </a:r>
            <a:r>
              <a:rPr lang="en-US" sz="2150" spc="-1" dirty="0" err="1">
                <a:uFill>
                  <a:solidFill>
                    <a:srgbClr val="FFFFFF"/>
                  </a:solidFill>
                </a:uFill>
              </a:rPr>
              <a:t>fissa</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a </a:t>
            </a:r>
            <a:r>
              <a:rPr lang="en-US" sz="2000" spc="-1" dirty="0" err="1">
                <a:solidFill>
                  <a:srgbClr val="FF3333"/>
                </a:solidFill>
                <a:uFill>
                  <a:solidFill>
                    <a:srgbClr val="FFFFFF"/>
                  </a:solidFill>
                </a:uFill>
              </a:rPr>
              <a:t>partenza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fissa</a:t>
            </a:r>
            <a:endParaRPr lang="en-US" sz="2000"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6521</TotalTime>
  <Words>4458</Words>
  <Application>Microsoft Macintosh PowerPoint</Application>
  <PresentationFormat>Presentazione su schermo (4:3)</PresentationFormat>
  <Paragraphs>422</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Calibri</vt:lpstr>
      <vt:lpstr>Cambria Math</vt:lpstr>
      <vt:lpstr>DejaVu Sans</vt:lpstr>
      <vt:lpstr>Symbol</vt:lpstr>
      <vt:lpstr>Times New Roman</vt:lpstr>
      <vt:lpstr>Wingdings</vt:lpstr>
      <vt:lpstr>Arial</vt:lpstr>
      <vt:lpstr>Office Theme</vt:lpstr>
      <vt:lpstr>Office Theme</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Utente di Microsoft Office</cp:lastModifiedBy>
  <cp:revision>341</cp:revision>
  <cp:lastPrinted>2016-11-11T11:43:34Z</cp:lastPrinted>
  <dcterms:created xsi:type="dcterms:W3CDTF">2016-11-02T11:48:06Z</dcterms:created>
  <dcterms:modified xsi:type="dcterms:W3CDTF">2016-12-06T22:14:01Z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